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7" r:id="rId6"/>
    <p:sldId id="260" r:id="rId7"/>
    <p:sldId id="263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7"/>
    <p:restoredTop sz="94690"/>
  </p:normalViewPr>
  <p:slideViewPr>
    <p:cSldViewPr snapToGrid="0" snapToObjects="1">
      <p:cViewPr varScale="1">
        <p:scale>
          <a:sx n="73" d="100"/>
          <a:sy n="73" d="100"/>
        </p:scale>
        <p:origin x="208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D38A4E-BB67-C04B-9AA1-6D112E5AEA41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FB8FEE-BFFE-5E47-AF95-65E0067EBB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9505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682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387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23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55871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112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5372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723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35283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3009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1142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6147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7095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39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766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3016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393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3102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3ACB217-AFAF-F441-94A1-DDD34F036085}" type="datetimeFigureOut">
              <a:rPr lang="en-GB" smtClean="0"/>
              <a:t>20/12/2019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31030E8-729F-E249-96AC-DC1A8AE3FD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54889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61FE5-8EB9-B44F-9204-D7C9D1C1B9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SAT &amp; ACT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3F33F-3DE2-7D41-8A31-DCC05BB32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24158" y="5715000"/>
            <a:ext cx="8676222" cy="1905000"/>
          </a:xfrm>
        </p:spPr>
        <p:txBody>
          <a:bodyPr/>
          <a:lstStyle/>
          <a:p>
            <a:r>
              <a:rPr lang="en-GB" dirty="0"/>
              <a:t>Prepared By: Alan Tan</a:t>
            </a:r>
          </a:p>
          <a:p>
            <a:r>
              <a:rPr lang="en-GB" dirty="0"/>
              <a:t>19 Dec 2019</a:t>
            </a:r>
          </a:p>
        </p:txBody>
      </p:sp>
    </p:spTree>
    <p:extLst>
      <p:ext uri="{BB962C8B-B14F-4D97-AF65-F5344CB8AC3E}">
        <p14:creationId xmlns:p14="http://schemas.microsoft.com/office/powerpoint/2010/main" val="1496360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62164E-4528-40DB-BC26-D6DDE21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363D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F30007FA-C6A2-43A0-8045-7016AEF81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322895"/>
          </a:xfrm>
          <a:custGeom>
            <a:avLst/>
            <a:gdLst>
              <a:gd name="connsiteX0" fmla="*/ 0 w 12192000"/>
              <a:gd name="connsiteY0" fmla="*/ 0 h 5322895"/>
              <a:gd name="connsiteX1" fmla="*/ 12192000 w 12192000"/>
              <a:gd name="connsiteY1" fmla="*/ 0 h 5322895"/>
              <a:gd name="connsiteX2" fmla="*/ 12192000 w 12192000"/>
              <a:gd name="connsiteY2" fmla="*/ 213719 h 5322895"/>
              <a:gd name="connsiteX3" fmla="*/ 12192000 w 12192000"/>
              <a:gd name="connsiteY3" fmla="*/ 471948 h 5322895"/>
              <a:gd name="connsiteX4" fmla="*/ 12192000 w 12192000"/>
              <a:gd name="connsiteY4" fmla="*/ 3571886 h 5322895"/>
              <a:gd name="connsiteX5" fmla="*/ 12192000 w 12192000"/>
              <a:gd name="connsiteY5" fmla="*/ 3753332 h 5322895"/>
              <a:gd name="connsiteX6" fmla="*/ 12192000 w 12192000"/>
              <a:gd name="connsiteY6" fmla="*/ 4806077 h 5322895"/>
              <a:gd name="connsiteX7" fmla="*/ 11957522 w 12192000"/>
              <a:gd name="connsiteY7" fmla="*/ 4849979 h 5322895"/>
              <a:gd name="connsiteX8" fmla="*/ 11679973 w 12192000"/>
              <a:gd name="connsiteY8" fmla="*/ 4899723 h 5322895"/>
              <a:gd name="connsiteX9" fmla="*/ 11401197 w 12192000"/>
              <a:gd name="connsiteY9" fmla="*/ 4948416 h 5322895"/>
              <a:gd name="connsiteX10" fmla="*/ 11121192 w 12192000"/>
              <a:gd name="connsiteY10" fmla="*/ 4990102 h 5322895"/>
              <a:gd name="connsiteX11" fmla="*/ 10842416 w 12192000"/>
              <a:gd name="connsiteY11" fmla="*/ 5032139 h 5322895"/>
              <a:gd name="connsiteX12" fmla="*/ 10562411 w 12192000"/>
              <a:gd name="connsiteY12" fmla="*/ 5071374 h 5322895"/>
              <a:gd name="connsiteX13" fmla="*/ 10286091 w 12192000"/>
              <a:gd name="connsiteY13" fmla="*/ 5105003 h 5322895"/>
              <a:gd name="connsiteX14" fmla="*/ 10006086 w 12192000"/>
              <a:gd name="connsiteY14" fmla="*/ 5136881 h 5322895"/>
              <a:gd name="connsiteX15" fmla="*/ 9727310 w 12192000"/>
              <a:gd name="connsiteY15" fmla="*/ 5165957 h 5322895"/>
              <a:gd name="connsiteX16" fmla="*/ 9453445 w 12192000"/>
              <a:gd name="connsiteY16" fmla="*/ 5191179 h 5322895"/>
              <a:gd name="connsiteX17" fmla="*/ 9175897 w 12192000"/>
              <a:gd name="connsiteY17" fmla="*/ 5216401 h 5322895"/>
              <a:gd name="connsiteX18" fmla="*/ 8902033 w 12192000"/>
              <a:gd name="connsiteY18" fmla="*/ 5237420 h 5322895"/>
              <a:gd name="connsiteX19" fmla="*/ 8628169 w 12192000"/>
              <a:gd name="connsiteY19" fmla="*/ 5253884 h 5322895"/>
              <a:gd name="connsiteX20" fmla="*/ 8355533 w 12192000"/>
              <a:gd name="connsiteY20" fmla="*/ 5271050 h 5322895"/>
              <a:gd name="connsiteX21" fmla="*/ 8085353 w 12192000"/>
              <a:gd name="connsiteY21" fmla="*/ 5285412 h 5322895"/>
              <a:gd name="connsiteX22" fmla="*/ 7817629 w 12192000"/>
              <a:gd name="connsiteY22" fmla="*/ 5295571 h 5322895"/>
              <a:gd name="connsiteX23" fmla="*/ 7549905 w 12192000"/>
              <a:gd name="connsiteY23" fmla="*/ 5304329 h 5322895"/>
              <a:gd name="connsiteX24" fmla="*/ 7284638 w 12192000"/>
              <a:gd name="connsiteY24" fmla="*/ 5312736 h 5322895"/>
              <a:gd name="connsiteX25" fmla="*/ 7023055 w 12192000"/>
              <a:gd name="connsiteY25" fmla="*/ 5316590 h 5322895"/>
              <a:gd name="connsiteX26" fmla="*/ 6761472 w 12192000"/>
              <a:gd name="connsiteY26" fmla="*/ 5320793 h 5322895"/>
              <a:gd name="connsiteX27" fmla="*/ 6503573 w 12192000"/>
              <a:gd name="connsiteY27" fmla="*/ 5322895 h 5322895"/>
              <a:gd name="connsiteX28" fmla="*/ 6248130 w 12192000"/>
              <a:gd name="connsiteY28" fmla="*/ 5320793 h 5322895"/>
              <a:gd name="connsiteX29" fmla="*/ 5995144 w 12192000"/>
              <a:gd name="connsiteY29" fmla="*/ 5320793 h 5322895"/>
              <a:gd name="connsiteX30" fmla="*/ 5744613 w 12192000"/>
              <a:gd name="connsiteY30" fmla="*/ 5316590 h 5322895"/>
              <a:gd name="connsiteX31" fmla="*/ 5498995 w 12192000"/>
              <a:gd name="connsiteY31" fmla="*/ 5310284 h 5322895"/>
              <a:gd name="connsiteX32" fmla="*/ 5255834 w 12192000"/>
              <a:gd name="connsiteY32" fmla="*/ 5304329 h 5322895"/>
              <a:gd name="connsiteX33" fmla="*/ 5017584 w 12192000"/>
              <a:gd name="connsiteY33" fmla="*/ 5297673 h 5322895"/>
              <a:gd name="connsiteX34" fmla="*/ 4780562 w 12192000"/>
              <a:gd name="connsiteY34" fmla="*/ 5287514 h 5322895"/>
              <a:gd name="connsiteX35" fmla="*/ 4547227 w 12192000"/>
              <a:gd name="connsiteY35" fmla="*/ 5276654 h 5322895"/>
              <a:gd name="connsiteX36" fmla="*/ 4318800 w 12192000"/>
              <a:gd name="connsiteY36" fmla="*/ 5266846 h 5322895"/>
              <a:gd name="connsiteX37" fmla="*/ 3873004 w 12192000"/>
              <a:gd name="connsiteY37" fmla="*/ 5239171 h 5322895"/>
              <a:gd name="connsiteX38" fmla="*/ 3445628 w 12192000"/>
              <a:gd name="connsiteY38" fmla="*/ 5209746 h 5322895"/>
              <a:gd name="connsiteX39" fmla="*/ 3035446 w 12192000"/>
              <a:gd name="connsiteY39" fmla="*/ 5178918 h 5322895"/>
              <a:gd name="connsiteX40" fmla="*/ 2647370 w 12192000"/>
              <a:gd name="connsiteY40" fmla="*/ 5144939 h 5322895"/>
              <a:gd name="connsiteX41" fmla="*/ 2276487 w 12192000"/>
              <a:gd name="connsiteY41" fmla="*/ 5109557 h 5322895"/>
              <a:gd name="connsiteX42" fmla="*/ 1932621 w 12192000"/>
              <a:gd name="connsiteY42" fmla="*/ 5071374 h 5322895"/>
              <a:gd name="connsiteX43" fmla="*/ 1609634 w 12192000"/>
              <a:gd name="connsiteY43" fmla="*/ 5033891 h 5322895"/>
              <a:gd name="connsiteX44" fmla="*/ 1312435 w 12192000"/>
              <a:gd name="connsiteY44" fmla="*/ 4996408 h 5322895"/>
              <a:gd name="connsiteX45" fmla="*/ 1039799 w 12192000"/>
              <a:gd name="connsiteY45" fmla="*/ 4961027 h 5322895"/>
              <a:gd name="connsiteX46" fmla="*/ 797865 w 12192000"/>
              <a:gd name="connsiteY46" fmla="*/ 4927397 h 5322895"/>
              <a:gd name="connsiteX47" fmla="*/ 579265 w 12192000"/>
              <a:gd name="connsiteY47" fmla="*/ 4895519 h 5322895"/>
              <a:gd name="connsiteX48" fmla="*/ 395052 w 12192000"/>
              <a:gd name="connsiteY48" fmla="*/ 4868896 h 5322895"/>
              <a:gd name="connsiteX49" fmla="*/ 240312 w 12192000"/>
              <a:gd name="connsiteY49" fmla="*/ 4843673 h 5322895"/>
              <a:gd name="connsiteX50" fmla="*/ 27853 w 12192000"/>
              <a:gd name="connsiteY50" fmla="*/ 4807592 h 5322895"/>
              <a:gd name="connsiteX51" fmla="*/ 0 w 12192000"/>
              <a:gd name="connsiteY51" fmla="*/ 4802879 h 5322895"/>
              <a:gd name="connsiteX52" fmla="*/ 0 w 12192000"/>
              <a:gd name="connsiteY52" fmla="*/ 3753332 h 5322895"/>
              <a:gd name="connsiteX53" fmla="*/ 0 w 12192000"/>
              <a:gd name="connsiteY53" fmla="*/ 3571886 h 5322895"/>
              <a:gd name="connsiteX54" fmla="*/ 0 w 12192000"/>
              <a:gd name="connsiteY54" fmla="*/ 471948 h 5322895"/>
              <a:gd name="connsiteX55" fmla="*/ 0 w 12192000"/>
              <a:gd name="connsiteY5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5322895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3571886"/>
                </a:lnTo>
                <a:lnTo>
                  <a:pt x="12192000" y="3753332"/>
                </a:lnTo>
                <a:lnTo>
                  <a:pt x="12192000" y="4806077"/>
                </a:lnTo>
                <a:lnTo>
                  <a:pt x="11957522" y="4849979"/>
                </a:lnTo>
                <a:lnTo>
                  <a:pt x="11679973" y="4899723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0562" y="5287514"/>
                </a:lnTo>
                <a:lnTo>
                  <a:pt x="4547227" y="5276654"/>
                </a:lnTo>
                <a:lnTo>
                  <a:pt x="4318800" y="5266846"/>
                </a:lnTo>
                <a:lnTo>
                  <a:pt x="3873004" y="5239171"/>
                </a:lnTo>
                <a:lnTo>
                  <a:pt x="3445628" y="5209746"/>
                </a:lnTo>
                <a:lnTo>
                  <a:pt x="3035446" y="5178918"/>
                </a:lnTo>
                <a:lnTo>
                  <a:pt x="2647370" y="5144939"/>
                </a:lnTo>
                <a:lnTo>
                  <a:pt x="2276487" y="5109557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8988F1-7A85-454F-B0F3-6FD8833D2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865974"/>
            <a:ext cx="8676222" cy="36438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512578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FA115-4ACD-FC4F-BA28-89203B3E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179" y="714375"/>
            <a:ext cx="3332955" cy="5076826"/>
          </a:xfrm>
        </p:spPr>
        <p:txBody>
          <a:bodyPr anchor="ctr">
            <a:normAutofit/>
          </a:bodyPr>
          <a:lstStyle/>
          <a:p>
            <a:r>
              <a:rPr lang="en-GB" sz="4000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C6263-F2EB-D849-8A6E-C101EC51F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3046" y="714375"/>
            <a:ext cx="6253751" cy="507682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GB" dirty="0">
              <a:solidFill>
                <a:schemeClr val="tx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chemeClr val="tx1"/>
                </a:solidFill>
              </a:rPr>
              <a:t>Objective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chemeClr val="tx1"/>
                </a:solidFill>
              </a:rPr>
              <a:t>Introduction to SAT &amp; ACT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chemeClr val="tx1"/>
                </a:solidFill>
              </a:rPr>
              <a:t>Observations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chemeClr val="tx1"/>
                </a:solidFill>
              </a:rPr>
              <a:t>Recommendations</a:t>
            </a:r>
          </a:p>
          <a:p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489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59F8-DBF7-F640-9496-301AE412C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01DB4-5B27-C945-9D58-D3C32604A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29166" indent="-529166">
              <a:defRPr sz="4000"/>
            </a:pPr>
            <a:r>
              <a:rPr lang="en-SG" sz="2400" dirty="0"/>
              <a:t>to understand SAT participation rate in comparison to act in 2017 and 2018</a:t>
            </a:r>
          </a:p>
          <a:p>
            <a:pPr marL="529166" indent="-529166">
              <a:defRPr sz="4000"/>
            </a:pPr>
            <a:r>
              <a:rPr lang="en-SG" sz="2400" dirty="0"/>
              <a:t>To Visualise and understand any trends</a:t>
            </a:r>
          </a:p>
          <a:p>
            <a:pPr marL="529166" indent="-529166">
              <a:defRPr sz="4000"/>
            </a:pPr>
            <a:r>
              <a:rPr lang="en-SG" sz="2400" dirty="0"/>
              <a:t>To Provide recommendations to the College Board to increase participation rates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927291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DF1F3-79A9-334E-AED7-0B171BE55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99770"/>
            <a:ext cx="7696199" cy="1079989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tx1"/>
                </a:solidFill>
              </a:rPr>
              <a:t>Introduction to SAT &amp; ACT</a:t>
            </a:r>
          </a:p>
        </p:txBody>
      </p:sp>
      <p:graphicFrame>
        <p:nvGraphicFramePr>
          <p:cNvPr id="19" name="Table">
            <a:extLst>
              <a:ext uri="{FF2B5EF4-FFF2-40B4-BE49-F238E27FC236}">
                <a16:creationId xmlns:a16="http://schemas.microsoft.com/office/drawing/2014/main" id="{48FF1B31-2547-A84F-AD87-11CD8D9E9A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3692238"/>
              </p:ext>
            </p:extLst>
          </p:nvPr>
        </p:nvGraphicFramePr>
        <p:xfrm>
          <a:off x="1141413" y="1062681"/>
          <a:ext cx="10408888" cy="5170108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2048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01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1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928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435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5200" b="0">
                          <a:sym typeface="Avenir Next Demi Bold"/>
                        </a:defRPr>
                      </a:pPr>
                      <a:endParaRPr sz="16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600" dirty="0">
                          <a:sym typeface="Avenir Next Demi Bold"/>
                        </a:rPr>
                        <a:t>SAT</a:t>
                      </a:r>
                      <a:endParaRPr sz="1600" dirty="0">
                        <a:solidFill>
                          <a:srgbClr val="FFFFFF"/>
                        </a:solidFill>
                        <a:sym typeface="Avenir Next Demi Bold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5200" b="0">
                          <a:sym typeface="Avenir Next Demi Bold"/>
                        </a:defRPr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600" dirty="0">
                          <a:sym typeface="Avenir Next Demi Bold"/>
                        </a:rPr>
                        <a:t>ACT</a:t>
                      </a:r>
                      <a:endParaRPr sz="1600" dirty="0">
                        <a:solidFill>
                          <a:srgbClr val="FFFFFF"/>
                        </a:solidFill>
                        <a:sym typeface="Avenir Next Demi Bold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1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ym typeface="Avenir Next Demi Bold"/>
                        </a:rPr>
                        <a:t>SECTIONS</a:t>
                      </a:r>
                      <a:endParaRPr sz="1600">
                        <a:solidFill>
                          <a:srgbClr val="FFFFFF"/>
                        </a:solidFill>
                        <a:sym typeface="Avenir Next Demi Bold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ym typeface="Avenir Next Medium"/>
                        </a:rPr>
                        <a:t>MATH/EVIDENCE-BASED READING</a:t>
                      </a:r>
                      <a:endParaRPr sz="1600">
                        <a:solidFill>
                          <a:srgbClr val="FFFFFF"/>
                        </a:solidFill>
                        <a:sym typeface="Avenir Next Medium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3000">
                          <a:solidFill>
                            <a:srgbClr val="FFFFFF"/>
                          </a:solidFill>
                          <a:sym typeface="Avenir Next Medium"/>
                        </a:defRPr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dirty="0">
                          <a:sym typeface="Avenir Next Medium"/>
                        </a:rPr>
                        <a:t>MATH / READING / ENGLISH / SCIENCE</a:t>
                      </a:r>
                      <a:endParaRPr sz="1600" dirty="0">
                        <a:solidFill>
                          <a:srgbClr val="FFFFFF"/>
                        </a:solidFill>
                        <a:sym typeface="Avenir Next Medium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986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ym typeface="Avenir Next Demi Bold"/>
                        </a:rPr>
                        <a:t>SCORING</a:t>
                      </a:r>
                      <a:endParaRPr sz="1600">
                        <a:solidFill>
                          <a:srgbClr val="FFFFFF"/>
                        </a:solidFill>
                        <a:sym typeface="Avenir Next Demi Bold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ym typeface="Avenir Next Medium"/>
                        </a:rPr>
                        <a:t>200 - 800 PER SECTION
400 - 1600 TOTAL SCORE</a:t>
                      </a:r>
                      <a:endParaRPr sz="1600">
                        <a:solidFill>
                          <a:srgbClr val="FFFFFF"/>
                        </a:solidFill>
                        <a:sym typeface="Avenir Next Medium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3000">
                          <a:solidFill>
                            <a:srgbClr val="FFFFFF"/>
                          </a:solidFill>
                          <a:sym typeface="Avenir Next Medium"/>
                        </a:defRPr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dirty="0">
                          <a:sym typeface="Avenir Next Medium"/>
                        </a:rPr>
                        <a:t>1 - 36 PER SECTION
1 - 36 AVERAGE COMPOSITE SCORE</a:t>
                      </a:r>
                      <a:endParaRPr sz="1600" dirty="0">
                        <a:solidFill>
                          <a:srgbClr val="FFFFFF"/>
                        </a:solidFill>
                        <a:sym typeface="Avenir Next Medium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9951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600" dirty="0">
                          <a:sym typeface="Avenir Next Demi Bold"/>
                        </a:rPr>
                        <a:t>Offered when?</a:t>
                      </a:r>
                      <a:endParaRPr sz="1600" dirty="0">
                        <a:solidFill>
                          <a:srgbClr val="FFFFFF"/>
                        </a:solidFill>
                        <a:sym typeface="Avenir Next Demi Bold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en-SG" sz="1600" kern="1200" dirty="0">
                          <a:effectLst/>
                        </a:rPr>
                        <a:t>Seven times per year: March or April, May, June, August, October, November, December (note that some states offer the SAT as part of their state testing requirements; these tests are not administered on the national test dates)</a:t>
                      </a:r>
                      <a:endParaRPr sz="1600" dirty="0">
                        <a:solidFill>
                          <a:srgbClr val="FFFFFF"/>
                        </a:solidFill>
                        <a:sym typeface="Avenir Next Medium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3000">
                          <a:solidFill>
                            <a:srgbClr val="FFFFFF"/>
                          </a:solidFill>
                          <a:sym typeface="Avenir Next Medium"/>
                        </a:defRPr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en-SG" sz="1600" kern="1200" dirty="0">
                          <a:effectLst/>
                        </a:rPr>
                        <a:t>Seven times per year: February, April, June, July, September, October, December (note that some states offer the ACT as part of their state testing requirements; these tests are not administered on the national test dates)</a:t>
                      </a:r>
                      <a:endParaRPr sz="1600" dirty="0">
                        <a:solidFill>
                          <a:srgbClr val="FFFFFF"/>
                        </a:solidFill>
                        <a:sym typeface="Avenir Next Medium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778676696"/>
                  </a:ext>
                </a:extLst>
              </a:tr>
              <a:tr h="102641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600" dirty="0">
                          <a:sym typeface="Avenir Next Demi Bold"/>
                        </a:rPr>
                        <a:t>COST</a:t>
                      </a:r>
                      <a:endParaRPr lang="en-US" sz="800" dirty="0">
                        <a:sym typeface="Avenir Next Demi Bold"/>
                      </a:endParaRP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800" dirty="0">
                          <a:sym typeface="Avenir Next Demi Bold"/>
                        </a:rPr>
                        <a:t>*</a:t>
                      </a:r>
                      <a:r>
                        <a:rPr lang="en-SG" sz="800" dirty="0">
                          <a:sym typeface="Avenir Next Medium"/>
                        </a:rPr>
                        <a:t>2019 Pricing</a:t>
                      </a:r>
                    </a:p>
                    <a:p>
                      <a:pPr algn="ctr">
                        <a:lnSpc>
                          <a:spcPct val="100000"/>
                        </a:lnSpc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endParaRPr sz="800" dirty="0">
                        <a:solidFill>
                          <a:srgbClr val="FFFFFF"/>
                        </a:solidFill>
                        <a:sym typeface="Avenir Next Demi Bold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dirty="0">
                          <a:sym typeface="Avenir Next Medium"/>
                        </a:rPr>
                        <a:t>$</a:t>
                      </a:r>
                      <a:r>
                        <a:rPr lang="en-SG" sz="1600" dirty="0">
                          <a:sym typeface="Avenir Next Medium"/>
                        </a:rPr>
                        <a:t>49.50*</a:t>
                      </a:r>
                      <a:r>
                        <a:rPr sz="1600" dirty="0">
                          <a:sym typeface="Avenir Next Medium"/>
                        </a:rPr>
                        <a:t> (WITHOUT WRITING)
$</a:t>
                      </a:r>
                      <a:r>
                        <a:rPr lang="en-SG" sz="1600" dirty="0">
                          <a:sym typeface="Avenir Next Medium"/>
                        </a:rPr>
                        <a:t>64.50*</a:t>
                      </a:r>
                      <a:r>
                        <a:rPr sz="1600" dirty="0">
                          <a:sym typeface="Avenir Next Medium"/>
                        </a:rPr>
                        <a:t> (WITH WRITING)</a:t>
                      </a:r>
                      <a:endParaRPr lang="en-US" sz="1600" dirty="0">
                        <a:solidFill>
                          <a:srgbClr val="FFFFFF"/>
                        </a:solidFill>
                        <a:sym typeface="Avenir Next Medium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3000">
                          <a:solidFill>
                            <a:srgbClr val="FFFFFF"/>
                          </a:solidFill>
                          <a:sym typeface="Avenir Next Medium"/>
                        </a:defRPr>
                      </a:pPr>
                      <a:endParaRPr sz="160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dirty="0">
                          <a:sym typeface="Avenir Next Medium"/>
                        </a:rPr>
                        <a:t>$</a:t>
                      </a:r>
                      <a:r>
                        <a:rPr lang="en-US" sz="1600" dirty="0">
                          <a:sym typeface="Avenir Next Medium"/>
                        </a:rPr>
                        <a:t>46.00*</a:t>
                      </a:r>
                      <a:r>
                        <a:rPr sz="1600" dirty="0">
                          <a:sym typeface="Avenir Next Medium"/>
                        </a:rPr>
                        <a:t> (WITHOUT ESSAY)
$6</a:t>
                      </a:r>
                      <a:r>
                        <a:rPr lang="en-US" sz="1600" dirty="0">
                          <a:sym typeface="Avenir Next Medium"/>
                        </a:rPr>
                        <a:t>2</a:t>
                      </a:r>
                      <a:r>
                        <a:rPr sz="1600" dirty="0">
                          <a:sym typeface="Avenir Next Medium"/>
                        </a:rPr>
                        <a:t>.50</a:t>
                      </a:r>
                      <a:r>
                        <a:rPr lang="en-US" sz="1600" dirty="0">
                          <a:sym typeface="Avenir Next Medium"/>
                        </a:rPr>
                        <a:t>*</a:t>
                      </a:r>
                      <a:r>
                        <a:rPr sz="1600" dirty="0">
                          <a:sym typeface="Avenir Next Medium"/>
                        </a:rPr>
                        <a:t> (WITH ESSAY)</a:t>
                      </a:r>
                      <a:endParaRPr sz="1600" dirty="0">
                        <a:solidFill>
                          <a:srgbClr val="FFFFFF"/>
                        </a:solidFill>
                        <a:sym typeface="Avenir Next Medium"/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550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CE9FC79-5FC2-704B-99F1-7607E6D94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0" y="926524"/>
            <a:ext cx="6066975" cy="54907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D98055-81D4-CE44-A14D-9B4D27A45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763" y="-321470"/>
            <a:ext cx="9905998" cy="1905000"/>
          </a:xfrm>
        </p:spPr>
        <p:txBody>
          <a:bodyPr/>
          <a:lstStyle/>
          <a:p>
            <a:r>
              <a:rPr lang="en-GB" b="1" dirty="0"/>
              <a:t>Observations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BB2C4A-F3C7-FE4C-9BC6-E27C6F8086EE}"/>
              </a:ext>
            </a:extLst>
          </p:cNvPr>
          <p:cNvSpPr txBox="1"/>
          <p:nvPr/>
        </p:nvSpPr>
        <p:spPr>
          <a:xfrm>
            <a:off x="11676185" y="15650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63DE864C-49D2-B048-A5AE-E5B5F023E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5025" y="926524"/>
            <a:ext cx="6066975" cy="5490781"/>
          </a:xfrm>
          <a:prstGeom prst="rect">
            <a:avLst/>
          </a:prstGeom>
        </p:spPr>
      </p:pic>
      <p:pic>
        <p:nvPicPr>
          <p:cNvPr id="11" name="Picture 10" descr="A picture containing bird&#10;&#10;Description automatically generated">
            <a:extLst>
              <a:ext uri="{FF2B5EF4-FFF2-40B4-BE49-F238E27FC236}">
                <a16:creationId xmlns:a16="http://schemas.microsoft.com/office/drawing/2014/main" id="{804673E1-B4A0-314B-B2AA-FAE6AD05C5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6267" y="5292969"/>
            <a:ext cx="5867683" cy="1432578"/>
          </a:xfrm>
          <a:prstGeom prst="rect">
            <a:avLst/>
          </a:prstGeom>
        </p:spPr>
      </p:pic>
      <p:pic>
        <p:nvPicPr>
          <p:cNvPr id="13" name="Picture 12" descr="A picture containing bird&#10;&#10;Description automatically generated">
            <a:extLst>
              <a:ext uri="{FF2B5EF4-FFF2-40B4-BE49-F238E27FC236}">
                <a16:creationId xmlns:a16="http://schemas.microsoft.com/office/drawing/2014/main" id="{E3FFFFB5-C2F4-F94E-8C9D-A39B775C73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50" y="5313933"/>
            <a:ext cx="5867682" cy="139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45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42A332-FF54-CA41-AB2C-506555E95C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30" b="18120"/>
          <a:stretch/>
        </p:blipFill>
        <p:spPr>
          <a:xfrm>
            <a:off x="0" y="1032995"/>
            <a:ext cx="5084805" cy="44885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D98055-81D4-CE44-A14D-9B4D27A45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763" y="-321470"/>
            <a:ext cx="9905998" cy="1905000"/>
          </a:xfrm>
        </p:spPr>
        <p:txBody>
          <a:bodyPr/>
          <a:lstStyle/>
          <a:p>
            <a:r>
              <a:rPr lang="en-GB" b="1" dirty="0"/>
              <a:t>Observations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550E33-FBC4-3540-B964-019CDA7418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120"/>
          <a:stretch/>
        </p:blipFill>
        <p:spPr>
          <a:xfrm>
            <a:off x="5184108" y="1032995"/>
            <a:ext cx="5249112" cy="44885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ECFFDE-4028-3F46-A0F1-CF0820CBDFBB}"/>
              </a:ext>
            </a:extLst>
          </p:cNvPr>
          <p:cNvSpPr txBox="1"/>
          <p:nvPr/>
        </p:nvSpPr>
        <p:spPr>
          <a:xfrm>
            <a:off x="10433221" y="1397133"/>
            <a:ext cx="17423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Top 3 states swing</a:t>
            </a:r>
            <a:r>
              <a:rPr lang="en-GB" dirty="0"/>
              <a:t> between 2017 and 2018 states: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90E013-251F-CA4E-B346-5CF815DEBE04}"/>
              </a:ext>
            </a:extLst>
          </p:cNvPr>
          <p:cNvSpPr txBox="1"/>
          <p:nvPr/>
        </p:nvSpPr>
        <p:spPr>
          <a:xfrm>
            <a:off x="10433220" y="2882845"/>
            <a:ext cx="17423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Colorado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Illinois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Rhode Island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BB2C4A-F3C7-FE4C-9BC6-E27C6F8086EE}"/>
              </a:ext>
            </a:extLst>
          </p:cNvPr>
          <p:cNvSpPr txBox="1"/>
          <p:nvPr/>
        </p:nvSpPr>
        <p:spPr>
          <a:xfrm>
            <a:off x="11676185" y="15650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8658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084D7-43E8-CF47-B7AD-742AFBE8F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81818"/>
            <a:ext cx="9905998" cy="1173480"/>
          </a:xfrm>
        </p:spPr>
        <p:txBody>
          <a:bodyPr>
            <a:normAutofit/>
          </a:bodyPr>
          <a:lstStyle/>
          <a:p>
            <a:r>
              <a:rPr lang="en-GB" dirty="0"/>
              <a:t>BIG Win in Colorado and Florida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55106B-D4D1-AC4B-989C-AEAA1C53C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707" y="1783080"/>
            <a:ext cx="5813864" cy="436039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AC3159-A5CC-C74E-9300-FF75DAD7F88A}"/>
              </a:ext>
            </a:extLst>
          </p:cNvPr>
          <p:cNvSpPr/>
          <p:nvPr/>
        </p:nvSpPr>
        <p:spPr>
          <a:xfrm>
            <a:off x="6955277" y="1783080"/>
            <a:ext cx="5018099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29166" indent="-529166">
              <a:spcBef>
                <a:spcPts val="3900"/>
              </a:spcBef>
              <a:buClr>
                <a:schemeClr val="accent1"/>
              </a:buClr>
              <a:buSzPct val="104999"/>
              <a:buFont typeface="Avenir Next"/>
              <a:buChar char="‣"/>
              <a:defRPr sz="4000"/>
            </a:pPr>
            <a:r>
              <a:rPr lang="en-SG" sz="1600" dirty="0"/>
              <a:t>Lawmakers voted for Dept. of Education to take competitive bids for college entrance exam in 2015</a:t>
            </a:r>
          </a:p>
          <a:p>
            <a:pPr marL="529166" indent="-529166">
              <a:spcBef>
                <a:spcPts val="3900"/>
              </a:spcBef>
              <a:buClr>
                <a:schemeClr val="accent1"/>
              </a:buClr>
              <a:buSzPct val="104999"/>
              <a:buFont typeface="Avenir Next"/>
              <a:buChar char="‣"/>
              <a:defRPr sz="4000"/>
            </a:pPr>
            <a:r>
              <a:rPr lang="en-SG" sz="1600" dirty="0"/>
              <a:t>2015: Colorado picks SAT as state-wide testing requirement</a:t>
            </a:r>
          </a:p>
          <a:p>
            <a:pPr marL="529166" indent="-529166">
              <a:spcBef>
                <a:spcPts val="3900"/>
              </a:spcBef>
              <a:buClr>
                <a:schemeClr val="accent1"/>
              </a:buClr>
              <a:buSzPct val="104999"/>
              <a:buFont typeface="Avenir Next"/>
              <a:buChar char="‣"/>
              <a:defRPr sz="4000"/>
            </a:pPr>
            <a:r>
              <a:rPr lang="en-SG" sz="1600" dirty="0"/>
              <a:t>Juniors primed via Preliminary SAT</a:t>
            </a:r>
          </a:p>
          <a:p>
            <a:pPr marL="529166" indent="-529166">
              <a:spcBef>
                <a:spcPts val="3900"/>
              </a:spcBef>
              <a:buClr>
                <a:schemeClr val="accent1"/>
              </a:buClr>
              <a:buSzPct val="104999"/>
              <a:buFont typeface="Avenir Next"/>
              <a:buChar char="‣"/>
              <a:defRPr sz="4000"/>
            </a:pPr>
            <a:r>
              <a:rPr lang="en-SG" sz="1600" dirty="0"/>
              <a:t>High school juniors start  adopting SAT in 2016</a:t>
            </a:r>
          </a:p>
          <a:p>
            <a:pPr marL="529166" indent="-529166">
              <a:spcBef>
                <a:spcPts val="3900"/>
              </a:spcBef>
              <a:buClr>
                <a:schemeClr val="accent1"/>
              </a:buClr>
              <a:buSzPct val="104999"/>
              <a:buFont typeface="Avenir Next"/>
              <a:buChar char="‣"/>
              <a:defRPr sz="4000"/>
            </a:pPr>
            <a:r>
              <a:rPr lang="en-SG" sz="1600" dirty="0"/>
              <a:t>100% participation achieved in 2018</a:t>
            </a:r>
          </a:p>
        </p:txBody>
      </p:sp>
    </p:spTree>
    <p:extLst>
      <p:ext uri="{BB962C8B-B14F-4D97-AF65-F5344CB8AC3E}">
        <p14:creationId xmlns:p14="http://schemas.microsoft.com/office/powerpoint/2010/main" val="543435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847A5-BC1B-0344-A4F5-328D28694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74" y="-38100"/>
            <a:ext cx="9905998" cy="1905000"/>
          </a:xfrm>
        </p:spPr>
        <p:txBody>
          <a:bodyPr/>
          <a:lstStyle/>
          <a:p>
            <a:r>
              <a:rPr lang="en-GB" dirty="0"/>
              <a:t>Where could be next win?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FEFD784-E358-464F-B327-C94F6DA102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343"/>
          <a:stretch/>
        </p:blipFill>
        <p:spPr>
          <a:xfrm>
            <a:off x="6096000" y="1316734"/>
            <a:ext cx="4592440" cy="35806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BC405CD-9D6C-3949-A6B7-6D2BB3E504E1}"/>
              </a:ext>
            </a:extLst>
          </p:cNvPr>
          <p:cNvSpPr txBox="1"/>
          <p:nvPr/>
        </p:nvSpPr>
        <p:spPr>
          <a:xfrm>
            <a:off x="1672128" y="5135227"/>
            <a:ext cx="19870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2017</a:t>
            </a:r>
          </a:p>
          <a:p>
            <a:endParaRPr lang="en-GB" dirty="0"/>
          </a:p>
          <a:p>
            <a:r>
              <a:rPr lang="en-GB" dirty="0"/>
              <a:t>Ohio: 12%</a:t>
            </a:r>
          </a:p>
          <a:p>
            <a:r>
              <a:rPr lang="en-GB" dirty="0"/>
              <a:t>Tennessee: 5%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CA6D60-7E2F-CE44-97B7-78427FA09DB9}"/>
              </a:ext>
            </a:extLst>
          </p:cNvPr>
          <p:cNvSpPr txBox="1"/>
          <p:nvPr/>
        </p:nvSpPr>
        <p:spPr>
          <a:xfrm>
            <a:off x="8899975" y="5135226"/>
            <a:ext cx="27709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2018</a:t>
            </a:r>
          </a:p>
          <a:p>
            <a:endParaRPr lang="en-GB" dirty="0"/>
          </a:p>
          <a:p>
            <a:r>
              <a:rPr lang="en-GB" dirty="0"/>
              <a:t>Ohio: 18%</a:t>
            </a:r>
          </a:p>
          <a:p>
            <a:r>
              <a:rPr lang="en-GB" dirty="0"/>
              <a:t>Tennessee: 6%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817005-9091-5C4A-BEC9-E876B900E2CC}"/>
              </a:ext>
            </a:extLst>
          </p:cNvPr>
          <p:cNvSpPr txBox="1"/>
          <p:nvPr/>
        </p:nvSpPr>
        <p:spPr>
          <a:xfrm>
            <a:off x="4352670" y="4991101"/>
            <a:ext cx="277091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Ohio and Tennessee are not legislated for any of the test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Potential in overturning situation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9AB53C-FAF4-2841-B4B6-CE0B78B84F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70" b="34762"/>
          <a:stretch/>
        </p:blipFill>
        <p:spPr>
          <a:xfrm>
            <a:off x="782442" y="1377880"/>
            <a:ext cx="4955688" cy="345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867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F0B5E-5C32-D54F-87E6-5FAA3627F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3462" y="1459524"/>
            <a:ext cx="7940199" cy="4755010"/>
          </a:xfrm>
        </p:spPr>
        <p:txBody>
          <a:bodyPr>
            <a:normAutofit fontScale="92500"/>
          </a:bodyPr>
          <a:lstStyle/>
          <a:p>
            <a:pPr marL="529166" indent="-529166">
              <a:lnSpc>
                <a:spcPct val="90000"/>
              </a:lnSpc>
              <a:spcBef>
                <a:spcPts val="3900"/>
              </a:spcBef>
              <a:buClr>
                <a:schemeClr val="accent1"/>
              </a:buClr>
              <a:buSzPct val="104999"/>
              <a:buFont typeface="Avenir Next"/>
              <a:buChar char="‣"/>
              <a:defRPr sz="4000"/>
            </a:pPr>
            <a:r>
              <a:rPr lang="en-SG" sz="2800" dirty="0"/>
              <a:t>Influence state school districts to include Preliminary SAT for high school juniors  </a:t>
            </a:r>
          </a:p>
          <a:p>
            <a:pPr marL="529166" indent="-529166">
              <a:lnSpc>
                <a:spcPct val="90000"/>
              </a:lnSpc>
              <a:spcBef>
                <a:spcPts val="3900"/>
              </a:spcBef>
              <a:buClr>
                <a:schemeClr val="accent1"/>
              </a:buClr>
              <a:buSzPct val="104999"/>
              <a:buFont typeface="Avenir Next"/>
              <a:buChar char="‣"/>
              <a:defRPr sz="4000"/>
            </a:pPr>
            <a:r>
              <a:rPr lang="en-SG" sz="2800" dirty="0"/>
              <a:t>Partner with more education enterprise to create sat awareness in high schools</a:t>
            </a:r>
          </a:p>
          <a:p>
            <a:pPr marL="529166" indent="-529166">
              <a:lnSpc>
                <a:spcPct val="90000"/>
              </a:lnSpc>
              <a:spcBef>
                <a:spcPts val="3900"/>
              </a:spcBef>
              <a:buClr>
                <a:schemeClr val="accent1"/>
              </a:buClr>
              <a:buSzPct val="104999"/>
              <a:buFont typeface="Avenir Next"/>
              <a:buChar char="‣"/>
              <a:defRPr sz="4000"/>
            </a:pPr>
            <a:r>
              <a:rPr lang="en-SG" sz="2800" dirty="0"/>
              <a:t>Bursary and Fee waivers to cover test costs: lower entry barrier for lower-income students</a:t>
            </a:r>
          </a:p>
          <a:p>
            <a:pPr marL="529166" indent="-529166">
              <a:lnSpc>
                <a:spcPct val="90000"/>
              </a:lnSpc>
              <a:spcBef>
                <a:spcPts val="3900"/>
              </a:spcBef>
              <a:buClr>
                <a:schemeClr val="accent1"/>
              </a:buClr>
              <a:buSzPct val="104999"/>
              <a:buFont typeface="Avenir Next"/>
              <a:buChar char="‣"/>
              <a:defRPr sz="4000"/>
            </a:pPr>
            <a:r>
              <a:rPr lang="en-GB" sz="2800" dirty="0"/>
              <a:t>Set up workshops and awareness campaigns on sat to showcase success stories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3DD537-AA5D-8A4B-9048-23C0C4112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43466"/>
            <a:ext cx="7640257" cy="1185333"/>
          </a:xfrm>
        </p:spPr>
        <p:txBody>
          <a:bodyPr anchor="t">
            <a:normAutofit/>
          </a:bodyPr>
          <a:lstStyle/>
          <a:p>
            <a:r>
              <a:rPr lang="en-GB" sz="3600" dirty="0"/>
              <a:t>What can we do?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D5EB35D-F114-4B42-93AA-A011776C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5137" y="0"/>
            <a:ext cx="2766863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innerShdw blurRad="63500" dist="381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72093A2-A548-47FC-BF0C-6BA72B880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988186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1554039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392</Words>
  <Application>Microsoft Macintosh PowerPoint</Application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Avenir Next</vt:lpstr>
      <vt:lpstr>Avenir Next Demi Bold</vt:lpstr>
      <vt:lpstr>Avenir Next Medium</vt:lpstr>
      <vt:lpstr>Calibri</vt:lpstr>
      <vt:lpstr>Century Gothic</vt:lpstr>
      <vt:lpstr>Mesh</vt:lpstr>
      <vt:lpstr>SAT &amp; ACT Analysis</vt:lpstr>
      <vt:lpstr>Overview</vt:lpstr>
      <vt:lpstr>Objective</vt:lpstr>
      <vt:lpstr>Introduction to SAT &amp; ACT</vt:lpstr>
      <vt:lpstr>Observations</vt:lpstr>
      <vt:lpstr>Observations</vt:lpstr>
      <vt:lpstr>BIG Win in Colorado and Florida</vt:lpstr>
      <vt:lpstr>Where could be next win?</vt:lpstr>
      <vt:lpstr>What can we do?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 &amp; ACT Analysis</dc:title>
  <dc:creator>Alan Tan</dc:creator>
  <cp:lastModifiedBy>Alan Tan</cp:lastModifiedBy>
  <cp:revision>17</cp:revision>
  <cp:lastPrinted>2019-12-20T03:36:11Z</cp:lastPrinted>
  <dcterms:created xsi:type="dcterms:W3CDTF">2019-12-19T13:48:42Z</dcterms:created>
  <dcterms:modified xsi:type="dcterms:W3CDTF">2019-12-20T03:41:12Z</dcterms:modified>
</cp:coreProperties>
</file>